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</p:sldIdLst>
  <p:sldSz cy="5143500" cx="9144000"/>
  <p:notesSz cx="6858000" cy="9144000"/>
  <p:embeddedFontLst>
    <p:embeddedFont>
      <p:font typeface="Montserrat"/>
      <p:regular r:id="rId42"/>
      <p:bold r:id="rId43"/>
      <p:italic r:id="rId44"/>
      <p:boldItalic r:id="rId45"/>
    </p:embeddedFont>
    <p:embeddedFont>
      <p:font typeface="Open Sans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BDDC3D4-244C-4756-9F7C-1E0CB43FFBE9}">
  <a:tblStyle styleId="{8BDDC3D4-244C-4756-9F7C-1E0CB43FFBE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font" Target="fonts/Montserrat-regular.fntdata"/><Relationship Id="rId41" Type="http://schemas.openxmlformats.org/officeDocument/2006/relationships/slide" Target="slides/slide35.xml"/><Relationship Id="rId44" Type="http://schemas.openxmlformats.org/officeDocument/2006/relationships/font" Target="fonts/Montserrat-italic.fntdata"/><Relationship Id="rId43" Type="http://schemas.openxmlformats.org/officeDocument/2006/relationships/font" Target="fonts/Montserrat-bold.fntdata"/><Relationship Id="rId46" Type="http://schemas.openxmlformats.org/officeDocument/2006/relationships/font" Target="fonts/OpenSans-regular.fntdata"/><Relationship Id="rId45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OpenSans-italic.fntdata"/><Relationship Id="rId47" Type="http://schemas.openxmlformats.org/officeDocument/2006/relationships/font" Target="fonts/OpenSans-bold.fntdata"/><Relationship Id="rId49" Type="http://schemas.openxmlformats.org/officeDocument/2006/relationships/font" Target="fonts/OpenSans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" name="Google Shape;235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" name="Google Shape;252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" name="Google Shape;20;p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77075" y="4124725"/>
            <a:ext cx="4883700" cy="66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Hyrje në JavaScript</a:t>
            </a:r>
            <a:endParaRPr b="1" sz="3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7375" y="4199102"/>
            <a:ext cx="605525" cy="51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81925" y="4234525"/>
            <a:ext cx="811825" cy="4428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Null ose të Padefinuara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22"/>
          <p:cNvSpPr txBox="1"/>
          <p:nvPr>
            <p:ph idx="1" type="body"/>
          </p:nvPr>
        </p:nvSpPr>
        <p:spPr>
          <a:xfrm>
            <a:off x="1246800" y="1109200"/>
            <a:ext cx="6650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Variablat që janë deklaruar por nuk janë iniciuar janë të padefinuara</a:t>
            </a:r>
            <a:endParaRPr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The following variables are undefined: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var name;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var age;</a:t>
            </a:r>
            <a:endParaRPr sz="1400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3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700">
                <a:solidFill>
                  <a:srgbClr val="1F497D"/>
                </a:solidFill>
                <a:latin typeface="Montserrat"/>
                <a:ea typeface="Montserrat"/>
                <a:cs typeface="Montserrat"/>
                <a:sym typeface="Montserrat"/>
              </a:rPr>
              <a:t>Null është "asgjë"</a:t>
            </a:r>
            <a:endParaRPr sz="1700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1600"/>
              </a:spcAft>
              <a:buSzPts val="1800"/>
              <a:buNone/>
            </a:pP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var currentPlayer = "Jackie"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currentPlayer = null;  // game over</a:t>
            </a:r>
            <a:endParaRPr sz="1400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Metoda të integruara të JS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23"/>
          <p:cNvSpPr txBox="1"/>
          <p:nvPr>
            <p:ph idx="1" type="body"/>
          </p:nvPr>
        </p:nvSpPr>
        <p:spPr>
          <a:xfrm>
            <a:off x="1288225" y="1152475"/>
            <a:ext cx="7544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Alert</a:t>
            </a:r>
            <a:endParaRPr b="1" sz="2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Prompt</a:t>
            </a:r>
            <a:endParaRPr b="1" sz="2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Console.log</a:t>
            </a:r>
            <a:endParaRPr b="1" sz="2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b="1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title"/>
          </p:nvPr>
        </p:nvSpPr>
        <p:spPr>
          <a:xfrm>
            <a:off x="311700" y="2226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Përdorimi i metodave të integruara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" name="Google Shape;123;p24"/>
          <p:cNvSpPr txBox="1"/>
          <p:nvPr>
            <p:ph idx="1" type="body"/>
          </p:nvPr>
        </p:nvSpPr>
        <p:spPr>
          <a:xfrm>
            <a:off x="1229550" y="958800"/>
            <a:ext cx="6078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7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Provoni këto shembuj</a:t>
            </a:r>
            <a:endParaRPr b="1" sz="1400">
              <a:solidFill>
                <a:schemeClr val="accen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1.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console.log("Hello from console log");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console.log(878123);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2.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var name = prompt("What is your name?");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name;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3.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alert("Name is " + name);</a:t>
            </a:r>
            <a:endParaRPr sz="1400">
              <a:solidFill>
                <a:srgbClr val="1F497D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chemeClr val="accent2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Ushtrimi i Parë me JS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Google Shape;12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Kërkoni emrin e përdoruesit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Kërkoni mbiemrin e përdoruesit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Kërkoni moshën e përdoruesit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Shtypni emrin e plotë të përdoruesit në një fjali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Shtypni moshën e përdoruesit në një fjali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Informatë: përdorni variablat, prompt, console.log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i="1" lang="en">
                <a:solidFill>
                  <a:srgbClr val="1F497D"/>
                </a:solidFill>
                <a:latin typeface="Open Sans"/>
                <a:ea typeface="Open Sans"/>
                <a:cs typeface="Open Sans"/>
                <a:sym typeface="Open Sans"/>
              </a:rPr>
              <a:t>Produkti duhet të jetë:</a:t>
            </a:r>
            <a:endParaRPr i="1">
              <a:solidFill>
                <a:srgbClr val="1F497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457200" lvl="0" marL="13716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Your full name is Sam Smith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	You are 25 years old</a:t>
            </a:r>
            <a:endParaRPr i="1">
              <a:solidFill>
                <a:srgbClr val="1F497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2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2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2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2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2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2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2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2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/>
          <p:nvPr>
            <p:ph type="title"/>
          </p:nvPr>
        </p:nvSpPr>
        <p:spPr>
          <a:xfrm>
            <a:off x="311700" y="2226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Përdorimi i kushteve në JS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" name="Google Shape;135;p26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700">
                <a:solidFill>
                  <a:srgbClr val="1F497D"/>
                </a:solidFill>
                <a:latin typeface="Montserrat"/>
                <a:ea typeface="Montserrat"/>
                <a:cs typeface="Montserrat"/>
                <a:sym typeface="Montserrat"/>
              </a:rPr>
              <a:t>Operatorët Logjikë</a:t>
            </a:r>
            <a:endParaRPr sz="1700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</a:pPr>
            <a:r>
              <a:rPr b="1" lang="en" sz="225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AND(dhe), OR (ose), dhe NOT(Jo)</a:t>
            </a:r>
            <a:endParaRPr b="1" sz="2250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700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700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700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700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700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700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7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Duke supozuar se x = 5 dhe y = 9</a:t>
            </a:r>
            <a:endParaRPr sz="17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36" name="Google Shape;136;p26"/>
          <p:cNvGraphicFramePr/>
          <p:nvPr/>
        </p:nvGraphicFramePr>
        <p:xfrm>
          <a:off x="743850" y="204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{8BDDC3D4-244C-4756-9F7C-1E0CB43FFBE9}</a:tableStyleId>
              </a:tblPr>
              <a:tblGrid>
                <a:gridCol w="1508900"/>
                <a:gridCol w="1221500"/>
                <a:gridCol w="3281250"/>
                <a:gridCol w="1644625"/>
              </a:tblGrid>
              <a:tr h="261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rgbClr val="1F497D"/>
                          </a:solidFill>
                        </a:rPr>
                        <a:t>Operator</a:t>
                      </a:r>
                      <a:endParaRPr b="1" sz="1100" u="none" cap="none" strike="noStrike">
                        <a:solidFill>
                          <a:srgbClr val="1F497D"/>
                        </a:solidFill>
                      </a:endParaRPr>
                    </a:p>
                  </a:txBody>
                  <a:tcPr marT="47625" marB="47625" marR="47625" marL="476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rgbClr val="1F497D"/>
                          </a:solidFill>
                        </a:rPr>
                        <a:t>Emri</a:t>
                      </a:r>
                      <a:endParaRPr b="1" sz="1100" u="none" cap="none" strike="noStrike">
                        <a:solidFill>
                          <a:srgbClr val="1F497D"/>
                        </a:solidFill>
                      </a:endParaRPr>
                    </a:p>
                  </a:txBody>
                  <a:tcPr marT="47625" marB="47625" marR="47625" marL="476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rgbClr val="1F497D"/>
                          </a:solidFill>
                        </a:rPr>
                        <a:t>Shembull</a:t>
                      </a:r>
                      <a:endParaRPr b="1" sz="1100" u="none" cap="none" strike="noStrike">
                        <a:solidFill>
                          <a:srgbClr val="1F497D"/>
                        </a:solidFill>
                      </a:endParaRPr>
                    </a:p>
                  </a:txBody>
                  <a:tcPr marT="47625" marB="47625" marR="47625" marL="476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rgbClr val="1F497D"/>
                          </a:solidFill>
                        </a:rPr>
                        <a:t>Rezultati</a:t>
                      </a:r>
                      <a:endParaRPr b="1" sz="1100" u="none" cap="none" strike="noStrike">
                        <a:solidFill>
                          <a:srgbClr val="1F497D"/>
                        </a:solidFill>
                      </a:endParaRPr>
                    </a:p>
                  </a:txBody>
                  <a:tcPr marT="47625" marB="47625" marR="47625" marL="47625"/>
                </a:tc>
              </a:tr>
              <a:tr h="308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1F497D"/>
                          </a:solidFill>
                        </a:rPr>
                        <a:t>&amp;&amp;</a:t>
                      </a:r>
                      <a:endParaRPr sz="1400" u="none" cap="none" strike="noStrike">
                        <a:solidFill>
                          <a:srgbClr val="1F497D"/>
                        </a:solidFill>
                      </a:endParaRPr>
                    </a:p>
                  </a:txBody>
                  <a:tcPr marT="47625" marB="47625" marR="47625" marL="476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1F497D"/>
                          </a:solidFill>
                        </a:rPr>
                        <a:t>AND</a:t>
                      </a:r>
                      <a:endParaRPr sz="1400" u="none" cap="none" strike="noStrike">
                        <a:solidFill>
                          <a:srgbClr val="1F497D"/>
                        </a:solidFill>
                      </a:endParaRPr>
                    </a:p>
                  </a:txBody>
                  <a:tcPr marT="47625" marB="47625" marR="47625" marL="476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1F497D"/>
                          </a:solidFill>
                        </a:rPr>
                        <a:t>x &lt; 10 &amp;&amp; x !== 5</a:t>
                      </a:r>
                      <a:endParaRPr sz="1400" u="none" cap="none" strike="noStrike">
                        <a:solidFill>
                          <a:srgbClr val="1F497D"/>
                        </a:solidFill>
                      </a:endParaRPr>
                    </a:p>
                  </a:txBody>
                  <a:tcPr marT="47625" marB="47625" marR="47625" marL="476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1F497D"/>
                          </a:solidFill>
                        </a:rPr>
                        <a:t>false</a:t>
                      </a:r>
                      <a:endParaRPr sz="1400" u="none" cap="none" strike="noStrike">
                        <a:solidFill>
                          <a:srgbClr val="1F497D"/>
                        </a:solidFill>
                      </a:endParaRPr>
                    </a:p>
                  </a:txBody>
                  <a:tcPr marT="47625" marB="47625" marR="47625" marL="47625"/>
                </a:tc>
              </a:tr>
              <a:tr h="308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1F497D"/>
                          </a:solidFill>
                        </a:rPr>
                        <a:t>||</a:t>
                      </a:r>
                      <a:endParaRPr sz="1400" u="none" cap="none" strike="noStrike">
                        <a:solidFill>
                          <a:srgbClr val="1F497D"/>
                        </a:solidFill>
                      </a:endParaRPr>
                    </a:p>
                  </a:txBody>
                  <a:tcPr marT="47625" marB="47625" marR="47625" marL="476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1F497D"/>
                          </a:solidFill>
                        </a:rPr>
                        <a:t>OR</a:t>
                      </a:r>
                      <a:endParaRPr sz="1400" u="none" cap="none" strike="noStrike">
                        <a:solidFill>
                          <a:srgbClr val="1F497D"/>
                        </a:solidFill>
                      </a:endParaRPr>
                    </a:p>
                  </a:txBody>
                  <a:tcPr marT="47625" marB="47625" marR="47625" marL="476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1F497D"/>
                          </a:solidFill>
                        </a:rPr>
                        <a:t>y &gt; 9 || x === 5</a:t>
                      </a:r>
                      <a:endParaRPr sz="1400" u="none" cap="none" strike="noStrike">
                        <a:solidFill>
                          <a:srgbClr val="1F497D"/>
                        </a:solidFill>
                      </a:endParaRPr>
                    </a:p>
                  </a:txBody>
                  <a:tcPr marT="47625" marB="47625" marR="47625" marL="476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1F497D"/>
                          </a:solidFill>
                        </a:rPr>
                        <a:t>true</a:t>
                      </a:r>
                      <a:endParaRPr sz="1400" u="none" cap="none" strike="noStrike">
                        <a:solidFill>
                          <a:srgbClr val="1F497D"/>
                        </a:solidFill>
                      </a:endParaRPr>
                    </a:p>
                  </a:txBody>
                  <a:tcPr marT="47625" marB="47625" marR="47625" marL="47625"/>
                </a:tc>
              </a:tr>
              <a:tr h="308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1F497D"/>
                          </a:solidFill>
                        </a:rPr>
                        <a:t>!</a:t>
                      </a:r>
                      <a:endParaRPr sz="1400" u="none" cap="none" strike="noStrike">
                        <a:solidFill>
                          <a:srgbClr val="1F497D"/>
                        </a:solidFill>
                      </a:endParaRPr>
                    </a:p>
                  </a:txBody>
                  <a:tcPr marT="47625" marB="47625" marR="47625" marL="476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1F497D"/>
                          </a:solidFill>
                        </a:rPr>
                        <a:t>NOT</a:t>
                      </a:r>
                      <a:endParaRPr sz="1400" u="none" cap="none" strike="noStrike">
                        <a:solidFill>
                          <a:srgbClr val="1F497D"/>
                        </a:solidFill>
                      </a:endParaRPr>
                    </a:p>
                  </a:txBody>
                  <a:tcPr marT="47625" marB="47625" marR="47625" marL="476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1F497D"/>
                          </a:solidFill>
                        </a:rPr>
                        <a:t>!(x === y)</a:t>
                      </a:r>
                      <a:endParaRPr sz="1400" u="none" cap="none" strike="noStrike">
                        <a:solidFill>
                          <a:srgbClr val="1F497D"/>
                        </a:solidFill>
                      </a:endParaRPr>
                    </a:p>
                  </a:txBody>
                  <a:tcPr marT="47625" marB="47625" marR="47625" marL="476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1F497D"/>
                          </a:solidFill>
                        </a:rPr>
                        <a:t>true</a:t>
                      </a:r>
                      <a:endParaRPr sz="1400" u="none" cap="none" strike="noStrike">
                        <a:solidFill>
                          <a:srgbClr val="1F497D"/>
                        </a:solidFill>
                      </a:endParaRPr>
                    </a:p>
                  </a:txBody>
                  <a:tcPr marT="47625" marB="47625" marR="47625" marL="47625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Shembull If /else if /else 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" name="Google Shape;142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Shkruani këtë shembull dhe provoni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var age = 20;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if (age &lt; 18) {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alert("Sorry, you are not old enough to enter here");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}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else if (age &lt; 21) {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alert("You can enter but cannot drink");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}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else {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alert("Come on in. You can drink!");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}</a:t>
            </a:r>
            <a:endParaRPr b="1" sz="1400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Ushtrimi me kushte në JS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8" name="Google Shape;148;p28"/>
          <p:cNvSpPr txBox="1"/>
          <p:nvPr>
            <p:ph idx="1" type="body"/>
          </p:nvPr>
        </p:nvSpPr>
        <p:spPr>
          <a:xfrm>
            <a:off x="396240" y="1000075"/>
            <a:ext cx="8359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"/>
              <a:buAutoNum type="arabicPeriod"/>
            </a:pPr>
            <a:r>
              <a:rPr b="1" lang="en" sz="2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Mësoni moshën dhe konvertojen</a:t>
            </a:r>
            <a:r>
              <a:rPr b="1" lang="en" sz="2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i atë </a:t>
            </a:r>
            <a:r>
              <a:rPr b="1" lang="en" sz="2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në Numër (prompt gjithmonë e kthen një String)</a:t>
            </a:r>
            <a:endParaRPr b="1" sz="22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"/>
              <a:buAutoNum type="arabicPeriod"/>
            </a:pPr>
            <a:r>
              <a:rPr b="1" lang="en" sz="2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Nëse mosha është numër negativ, shfaq një mesazh alert</a:t>
            </a:r>
            <a:endParaRPr b="1" sz="22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"/>
              <a:buAutoNum type="arabicPeriod"/>
            </a:pPr>
            <a:r>
              <a:rPr b="1" lang="en" sz="2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Nëse mosha është 21, alert "Urime ditelindja e 21!!"</a:t>
            </a:r>
            <a:endParaRPr b="1" sz="22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"/>
              <a:buAutoNum type="arabicPeriod"/>
            </a:pPr>
            <a:r>
              <a:rPr b="1" lang="en" sz="2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Nëse mosha është tek, shfaq alert "mosha e juaj eshte tek"</a:t>
            </a:r>
            <a:endParaRPr b="1" sz="22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 txBox="1"/>
          <p:nvPr>
            <p:ph type="title"/>
          </p:nvPr>
        </p:nvSpPr>
        <p:spPr>
          <a:xfrm>
            <a:off x="311700" y="2226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Loops në JS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" name="Google Shape;154;p29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"/>
              <a:buFont typeface="Open Sans"/>
              <a:buNone/>
            </a:pPr>
            <a:r>
              <a:rPr b="1" lang="en"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while</a:t>
            </a:r>
            <a:endParaRPr b="1" sz="2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8890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</a:pPr>
            <a:r>
              <a:rPr lang="en">
                <a:solidFill>
                  <a:srgbClr val="1F497D"/>
                </a:solidFill>
                <a:latin typeface="Open Sans"/>
                <a:ea typeface="Open Sans"/>
                <a:cs typeface="Open Sans"/>
                <a:sym typeface="Open Sans"/>
              </a:rPr>
              <a:t>kthehet n</a:t>
            </a:r>
            <a:r>
              <a:rPr lang="en" sz="1700">
                <a:solidFill>
                  <a:srgbClr val="1F497D"/>
                </a:solidFill>
                <a:latin typeface="Montserrat"/>
                <a:ea typeface="Montserrat"/>
                <a:cs typeface="Montserrat"/>
                <a:sym typeface="Montserrat"/>
              </a:rPr>
              <a:t>ë një bllok të kodit përderisa një kusht specifik është duke u plotësuar</a:t>
            </a:r>
            <a:endParaRPr>
              <a:solidFill>
                <a:srgbClr val="1F497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250"/>
              <a:buFont typeface="Open Sans"/>
              <a:buNone/>
            </a:pPr>
            <a:r>
              <a:rPr b="1" lang="en"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for</a:t>
            </a:r>
            <a:endParaRPr b="1" sz="2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8890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</a:pPr>
            <a:r>
              <a:rPr lang="en">
                <a:solidFill>
                  <a:srgbClr val="1F497D"/>
                </a:solidFill>
                <a:latin typeface="Open Sans"/>
                <a:ea typeface="Open Sans"/>
                <a:cs typeface="Open Sans"/>
                <a:sym typeface="Open Sans"/>
              </a:rPr>
              <a:t>kthehet n</a:t>
            </a:r>
            <a:r>
              <a:rPr lang="en" sz="1700">
                <a:solidFill>
                  <a:srgbClr val="1F497D"/>
                </a:solidFill>
                <a:latin typeface="Montserrat"/>
                <a:ea typeface="Montserrat"/>
                <a:cs typeface="Montserrat"/>
                <a:sym typeface="Montserrat"/>
              </a:rPr>
              <a:t>ë një bllok të kodit për një numër të caktuar </a:t>
            </a:r>
            <a:r>
              <a:rPr lang="en">
                <a:solidFill>
                  <a:srgbClr val="1F497D"/>
                </a:solidFill>
                <a:latin typeface="Open Sans"/>
                <a:ea typeface="Open Sans"/>
                <a:cs typeface="Open Sans"/>
                <a:sym typeface="Open Sans"/>
              </a:rPr>
              <a:t>t</a:t>
            </a:r>
            <a:r>
              <a:rPr lang="en" sz="1700">
                <a:solidFill>
                  <a:srgbClr val="1F497D"/>
                </a:solidFill>
                <a:latin typeface="Montserrat"/>
                <a:ea typeface="Montserrat"/>
                <a:cs typeface="Montserrat"/>
                <a:sym typeface="Montserrat"/>
              </a:rPr>
              <a:t>ë loops</a:t>
            </a:r>
            <a:endParaRPr>
              <a:solidFill>
                <a:srgbClr val="1F497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while Loops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" name="Google Shape;160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Printoni numrat nga 1-10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var count = 0;</a:t>
            </a:r>
            <a:endParaRPr sz="1400">
              <a:solidFill>
                <a:srgbClr val="1F497D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1F497D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while(count &lt; 11) {</a:t>
            </a:r>
            <a:endParaRPr sz="1400">
              <a:solidFill>
                <a:srgbClr val="1F497D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console.log("count is: " + count);</a:t>
            </a:r>
            <a:endParaRPr sz="1400">
              <a:solidFill>
                <a:srgbClr val="1F497D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count++;</a:t>
            </a:r>
            <a:endParaRPr sz="1400">
              <a:solidFill>
                <a:srgbClr val="1F497D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}</a:t>
            </a:r>
            <a:endParaRPr sz="1400">
              <a:solidFill>
                <a:srgbClr val="1F497D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E3CEA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457200" lvl="0" marL="1371600" rtl="0" algn="l">
              <a:lnSpc>
                <a:spcPct val="115000"/>
              </a:lnSpc>
              <a:spcBef>
                <a:spcPts val="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i="1" sz="1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Ushtrimi me while Loops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" name="Google Shape;166;p31"/>
          <p:cNvSpPr txBox="1"/>
          <p:nvPr>
            <p:ph idx="1" type="body"/>
          </p:nvPr>
        </p:nvSpPr>
        <p:spPr>
          <a:xfrm>
            <a:off x="680720" y="1152475"/>
            <a:ext cx="8151605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Printoni të gjithë numrat midis -10 dhe 19</a:t>
            </a:r>
            <a:endParaRPr b="1" sz="2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Printoni të gjithë numrat çift nga 10 deri në 40</a:t>
            </a:r>
            <a:endParaRPr b="1" sz="2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Objektivat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1422850" y="1017725"/>
            <a:ext cx="6426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Të kuptuarit e JavaScript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Primitives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Variablat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Përdorimi i metodave të integruara të JavaScript-it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Kodimi në Javascript: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Përdorimi i kushteve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Loops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Funksionet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Vargjet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Objektet</a:t>
            </a:r>
            <a:endParaRPr b="1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6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6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6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2"/>
          <p:cNvSpPr txBox="1"/>
          <p:nvPr>
            <p:ph type="title"/>
          </p:nvPr>
        </p:nvSpPr>
        <p:spPr>
          <a:xfrm>
            <a:off x="311700" y="2226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Zgjidhjet e ushtrimit me while Loops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2" name="Google Shape;172;p32"/>
          <p:cNvSpPr txBox="1"/>
          <p:nvPr>
            <p:ph idx="1" type="body"/>
          </p:nvPr>
        </p:nvSpPr>
        <p:spPr>
          <a:xfrm>
            <a:off x="464100" y="10921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1. Printoni të gjithë numrat midis -10 dhe 19</a:t>
            </a:r>
            <a:endParaRPr b="1" sz="2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2743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var counter = -10;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while(counter &lt; 20) {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console.log(counter);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counter++;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}</a:t>
            </a:r>
            <a:endParaRPr sz="1400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2. Printoni të gjithë numrat çift nga 10 deri në 40</a:t>
            </a:r>
            <a:endParaRPr b="1" sz="2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2743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var counter = 10;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while(counter &lt;= 40) {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console.log(counter);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counter+=2;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}</a:t>
            </a:r>
            <a:endParaRPr sz="1400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 Loops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" name="Google Shape;178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2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Sintaksa</a:t>
            </a:r>
            <a:endParaRPr b="1" sz="2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182880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lang="en" sz="2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for(init; condition; step) {</a:t>
            </a:r>
            <a:br>
              <a:rPr lang="en" sz="2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2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//run some code</a:t>
            </a:r>
            <a:br>
              <a:rPr lang="en" sz="2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2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}</a:t>
            </a:r>
            <a:endParaRPr sz="2400">
              <a:solidFill>
                <a:srgbClr val="1F497D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E3CEA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457200" lvl="0" marL="1371600" rtl="0" algn="l">
              <a:lnSpc>
                <a:spcPct val="115000"/>
              </a:lnSpc>
              <a:spcBef>
                <a:spcPts val="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i="1" sz="1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Shembull i for Loops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4" name="Google Shape;184;p34"/>
          <p:cNvSpPr txBox="1"/>
          <p:nvPr>
            <p:ph idx="1" type="body"/>
          </p:nvPr>
        </p:nvSpPr>
        <p:spPr>
          <a:xfrm>
            <a:off x="1288200" y="1239075"/>
            <a:ext cx="7544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7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Printimi i numrave nga 1-10</a:t>
            </a:r>
            <a:endParaRPr b="1" sz="17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1F497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for(var count = 0; count &lt; 11; count++) {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console.log(count);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}</a:t>
            </a:r>
            <a:endParaRPr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5"/>
          <p:cNvSpPr txBox="1"/>
          <p:nvPr>
            <p:ph type="title"/>
          </p:nvPr>
        </p:nvSpPr>
        <p:spPr>
          <a:xfrm>
            <a:off x="311700" y="2226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Ushtrimi me for Loops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" name="Google Shape;190;p35"/>
          <p:cNvSpPr txBox="1"/>
          <p:nvPr>
            <p:ph idx="1" type="body"/>
          </p:nvPr>
        </p:nvSpPr>
        <p:spPr>
          <a:xfrm>
            <a:off x="464100" y="10921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"/>
              <a:buAutoNum type="arabicPeriod"/>
            </a:pPr>
            <a:r>
              <a:rPr b="1" lang="en"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Printoni të gjithë numrat midis -10 dhe 19</a:t>
            </a:r>
            <a:endParaRPr b="1" sz="2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"/>
              <a:buAutoNum type="arabicPeriod"/>
            </a:pPr>
            <a:r>
              <a:rPr b="1" lang="en"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Printoni të gjithë numrat çift nga 10 deri në 40</a:t>
            </a:r>
            <a:endParaRPr b="1" sz="2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2743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400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Zgjidhjet e ushtrimit me for Loops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6" name="Google Shape;196;p36"/>
          <p:cNvSpPr txBox="1"/>
          <p:nvPr>
            <p:ph idx="1" type="body"/>
          </p:nvPr>
        </p:nvSpPr>
        <p:spPr>
          <a:xfrm>
            <a:off x="355000" y="12650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1. Printoni të gjithë numrat midis -10 dhe 19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for(var i = -10; i &lt; 20; i++) {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		console.log(i);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	}</a:t>
            </a:r>
            <a:endParaRPr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2. Printoni të gjithë numrat çift nga 10 deri në 40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13716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for(var i = 20; i &lt;= 40; i += 2) {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		console.log(i);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	}</a:t>
            </a:r>
            <a:endParaRPr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Funksionet në JS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2" name="Google Shape;202;p37"/>
          <p:cNvSpPr txBox="1"/>
          <p:nvPr>
            <p:ph idx="1" type="body"/>
          </p:nvPr>
        </p:nvSpPr>
        <p:spPr>
          <a:xfrm>
            <a:off x="1184325" y="1169775"/>
            <a:ext cx="7544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Deklarimi i një funksioni</a:t>
            </a:r>
            <a:endParaRPr b="1">
              <a:solidFill>
                <a:schemeClr val="accent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function doSomething() {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		console.log("Hello World!");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	}</a:t>
            </a:r>
            <a:endParaRPr>
              <a:solidFill>
                <a:srgbClr val="1F497D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Thirrni këtë funksion</a:t>
            </a:r>
            <a:endParaRPr b="1" sz="20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doSomething();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doSomething();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doSomething();</a:t>
            </a:r>
            <a:endParaRPr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1F497D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457200" lvl="0" marL="13716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>
              <a:solidFill>
                <a:srgbClr val="1F497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8"/>
          <p:cNvSpPr txBox="1"/>
          <p:nvPr>
            <p:ph type="title"/>
          </p:nvPr>
        </p:nvSpPr>
        <p:spPr>
          <a:xfrm>
            <a:off x="311700" y="2226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Ushtrimi i funksionit në JS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" name="Google Shape;208;p38"/>
          <p:cNvSpPr txBox="1"/>
          <p:nvPr>
            <p:ph idx="1" type="body"/>
          </p:nvPr>
        </p:nvSpPr>
        <p:spPr>
          <a:xfrm>
            <a:off x="680575" y="10817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Çfarë kthen kodi ne vijim?</a:t>
            </a:r>
            <a:endParaRPr b="1" sz="2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1371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function test(x) {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return x * 2;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console.log(x);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return x / 2;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}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test(40);</a:t>
            </a:r>
            <a:endParaRPr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Ushtrimi i funksionit në JS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4" name="Google Shape;214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ontserrat"/>
              <a:buAutoNum type="arabicPeriod"/>
            </a:pPr>
            <a:r>
              <a:rPr b="1" lang="en" sz="2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Shkruani një funksion të quajtur "isEven()"</a:t>
            </a:r>
            <a:endParaRPr b="1" sz="20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ontserrat"/>
              <a:buAutoNum type="arabicPeriod"/>
            </a:pPr>
            <a:r>
              <a:rPr b="1" lang="en" sz="2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E merr një argument te vetëm numerik</a:t>
            </a:r>
            <a:endParaRPr b="1" sz="20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ontserrat"/>
              <a:buAutoNum type="arabicPeriod"/>
            </a:pPr>
            <a:r>
              <a:rPr b="1" lang="en" sz="2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Kthen true kur numri i dhënë është cift</a:t>
            </a:r>
            <a:endParaRPr b="1" sz="20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ontserrat"/>
              <a:buAutoNum type="arabicPeriod"/>
            </a:pPr>
            <a:r>
              <a:rPr b="1" lang="en" sz="2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Kthen false kur numri i dhënë është tek</a:t>
            </a:r>
            <a:endParaRPr b="1" sz="20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b="1" lang="en" sz="225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P</a:t>
            </a:r>
            <a:r>
              <a:rPr b="1" lang="en" sz="225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ër shembull:</a:t>
            </a:r>
            <a:endParaRPr b="1" sz="2250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22860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isEven(4)   // true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isEven(21)  // false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isEven(68)  // true</a:t>
            </a:r>
            <a:endParaRPr b="1">
              <a:solidFill>
                <a:srgbClr val="1F497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2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2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2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2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2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2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0"/>
          <p:cNvSpPr txBox="1"/>
          <p:nvPr>
            <p:ph type="title"/>
          </p:nvPr>
        </p:nvSpPr>
        <p:spPr>
          <a:xfrm>
            <a:off x="311700" y="445025"/>
            <a:ext cx="8088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Zgjidhja e ushtrimit të funksionit në JS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0" name="Google Shape;220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22860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function isEven(num) {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// return true if it is even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if (num % 2 === 0) {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    return true;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}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// return false otherwise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else {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    return false;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}</a:t>
            </a:r>
            <a:b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}</a:t>
            </a:r>
            <a:endParaRPr b="1">
              <a:solidFill>
                <a:srgbClr val="1F497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Vargjet në JS</a:t>
            </a:r>
            <a:b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Struktura e të dhënave</a:t>
            </a:r>
            <a:endParaRPr sz="1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7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" name="Google Shape;226;p41"/>
          <p:cNvSpPr txBox="1"/>
          <p:nvPr>
            <p:ph idx="1" type="body"/>
          </p:nvPr>
        </p:nvSpPr>
        <p:spPr>
          <a:xfrm>
            <a:off x="1288225" y="1477595"/>
            <a:ext cx="7544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Provoni këtë shembull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13716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init array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var friends = ["charlie", "Sam", 25, 12];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indexed starting at 0 for first item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calling specific values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friends[1]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lengths of array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friends.length</a:t>
            </a:r>
            <a:endParaRPr sz="1400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253969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Çfarë është JavaScript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1017450" y="1277025"/>
            <a:ext cx="7109100" cy="27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Gjuhë skriptuese për web </a:t>
            </a:r>
            <a:endParaRPr b="1" sz="2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"/>
              <a:buChar char="○"/>
            </a:pPr>
            <a:r>
              <a:rPr lang="en"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Përdorët për të përcaktuar sjelljen web-faqeve</a:t>
            </a:r>
            <a:endParaRPr sz="2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250"/>
              <a:buFont typeface="Open Sans"/>
              <a:buNone/>
            </a:pPr>
            <a:r>
              <a:rPr b="1" lang="en"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Frontend dhe Backend</a:t>
            </a:r>
            <a:endParaRPr b="1" sz="2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250"/>
              <a:buFont typeface="Open Sans"/>
              <a:buNone/>
            </a:pPr>
            <a:r>
              <a:t/>
            </a:r>
            <a:endParaRPr b="1" sz="2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b="1" sz="2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6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6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6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6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2"/>
          <p:cNvSpPr txBox="1"/>
          <p:nvPr>
            <p:ph type="title"/>
          </p:nvPr>
        </p:nvSpPr>
        <p:spPr>
          <a:xfrm>
            <a:off x="311700" y="148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Objektet në JS </a:t>
            </a:r>
            <a:b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n" sz="1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Struktura e të dhënave</a:t>
            </a:r>
            <a:endParaRPr b="1" sz="1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" name="Google Shape;232;p42"/>
          <p:cNvSpPr txBox="1"/>
          <p:nvPr>
            <p:ph idx="1" type="body"/>
          </p:nvPr>
        </p:nvSpPr>
        <p:spPr>
          <a:xfrm>
            <a:off x="1288200" y="1154623"/>
            <a:ext cx="502116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Provoni këtë shembull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13716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var person = {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name: "Bob",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age: 24,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city: "LA"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};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Retrieving data from person obj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bracket notation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console.log(person["name"])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dot notation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console.log(person.name);</a:t>
            </a:r>
            <a:endParaRPr sz="1400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3"/>
          <p:cNvSpPr txBox="1"/>
          <p:nvPr>
            <p:ph type="title"/>
          </p:nvPr>
        </p:nvSpPr>
        <p:spPr>
          <a:xfrm>
            <a:off x="311700" y="15357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6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jQuery</a:t>
            </a:r>
            <a:endParaRPr b="1" sz="60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Libraria e Javascript</a:t>
            </a:r>
            <a:endParaRPr b="1" sz="3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Instalimi i jQuery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44"/>
          <p:cNvSpPr txBox="1"/>
          <p:nvPr>
            <p:ph idx="1" type="body"/>
          </p:nvPr>
        </p:nvSpPr>
        <p:spPr>
          <a:xfrm>
            <a:off x="731520" y="1089550"/>
            <a:ext cx="810078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Shkarko jQuery dhe lidhuni me të në nivel lokal </a:t>
            </a:r>
            <a:endParaRPr b="1" sz="2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&lt;script type="text/javascript" src="jquery.js"&gt;&lt;/script&gt;</a:t>
            </a:r>
            <a:endParaRPr sz="1400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Ose lidhuni me një CDN (kopje të hostuar)</a:t>
            </a:r>
            <a:endParaRPr b="1" sz="2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SzPts val="1800"/>
              <a:buNone/>
            </a:pP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&lt;script type="text/javascript" 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src="https://cdnjs.cloudflare.com/ajax/libs/jquery/3.2.1/jquery.js"&gt;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&lt;/script&gt;</a:t>
            </a:r>
            <a:endParaRPr sz="2400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5"/>
          <p:cNvSpPr txBox="1"/>
          <p:nvPr>
            <p:ph type="title"/>
          </p:nvPr>
        </p:nvSpPr>
        <p:spPr>
          <a:xfrm>
            <a:off x="311700" y="148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Shikimi i shpejtë i kodit jQuery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9" name="Google Shape;249;p45"/>
          <p:cNvSpPr txBox="1"/>
          <p:nvPr>
            <p:ph idx="1" type="body"/>
          </p:nvPr>
        </p:nvSpPr>
        <p:spPr>
          <a:xfrm>
            <a:off x="1288200" y="941263"/>
            <a:ext cx="7544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3716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when a user clicks the button with id 'trigger'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$('#trigger').click(function(){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    // change the body's background color to green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    $('body').css('color', 'green');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});</a:t>
            </a:r>
            <a:endParaRPr sz="1400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Ushtrimi në jQuery 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5" name="Google Shape;255;p46"/>
          <p:cNvSpPr txBox="1"/>
          <p:nvPr>
            <p:ph idx="1" type="body"/>
          </p:nvPr>
        </p:nvSpPr>
        <p:spPr>
          <a:xfrm>
            <a:off x="1288200" y="2061975"/>
            <a:ext cx="7951500" cy="24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</a:pPr>
            <a:r>
              <a:rPr b="1" lang="en" sz="1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Ju duhet të kërkoni në jQuery dokumentacionin për ta përfunduar</a:t>
            </a:r>
            <a:endParaRPr b="1" sz="1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914400" rtl="0" algn="l">
              <a:lnSpc>
                <a:spcPct val="13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Përdorni këtë kod të HTML më poshtë: </a:t>
            </a:r>
            <a:endParaRPr b="1" sz="1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1371600" rtl="0" algn="l">
              <a:lnSpc>
                <a:spcPct val="13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&lt;div&gt;Div 1&lt;/div&gt;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	&lt;div class="highlight"&gt;Div 2&lt;/div&gt;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	&lt;div id="third"&gt;Div 3&lt;/div&gt;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	&lt;div class="highlight"&gt;Div 4&lt;/div&gt;</a:t>
            </a:r>
            <a:endParaRPr sz="1400">
              <a:solidFill>
                <a:srgbClr val="1F497D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AutoNum type="arabicPeriod"/>
            </a:pPr>
            <a:r>
              <a:rPr b="1" lang="en" sz="1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Selektoni të gjithë div-at dhe jepuni prapavijë të vjollcë</a:t>
            </a:r>
            <a:endParaRPr b="1" sz="1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AutoNum type="arabicPeriod"/>
            </a:pPr>
            <a:r>
              <a:rPr b="1" lang="en" sz="1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Selektoni të gjithë div-at me klasën “highlight” dhe caktoni gjerësinë 200px</a:t>
            </a:r>
            <a:endParaRPr b="1" sz="1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AutoNum type="arabicPeriod"/>
            </a:pPr>
            <a:r>
              <a:rPr b="1" lang="en" sz="1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Selektoni div-at me id “third” dhe jepuni nje kornizë portokalli</a:t>
            </a:r>
            <a:endParaRPr b="1" sz="1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AutoNum type="arabicPeriod"/>
            </a:pPr>
            <a:r>
              <a:rPr b="1" lang="en" sz="1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Bonus: Selektoni vetëm div-in e parë dhe ndryshojani ngjyrën e shkronjave në pink</a:t>
            </a:r>
            <a:endParaRPr b="1" sz="1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137160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rgbClr val="1F497D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SzPts val="1800"/>
              <a:buNone/>
            </a:pPr>
            <a:r>
              <a:t/>
            </a:r>
            <a:endParaRPr b="1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7"/>
          <p:cNvSpPr txBox="1"/>
          <p:nvPr>
            <p:ph type="title"/>
          </p:nvPr>
        </p:nvSpPr>
        <p:spPr>
          <a:xfrm>
            <a:off x="311700" y="16915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4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Pyetje?</a:t>
            </a:r>
            <a:endParaRPr b="1" sz="48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Faleminderit!</a:t>
            </a:r>
            <a:endParaRPr b="1" sz="3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142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25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5 Llojet e të dhënave primitive</a:t>
            </a:r>
            <a:endParaRPr b="1" sz="325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 sz="22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Numrat</a:t>
            </a:r>
            <a:br>
              <a:rPr lang="en" sz="2200">
                <a:solidFill>
                  <a:srgbClr val="1F497D"/>
                </a:solidFill>
                <a:highlight>
                  <a:srgbClr val="3F3F3F"/>
                </a:highlight>
                <a:latin typeface="Verdana"/>
                <a:ea typeface="Verdana"/>
                <a:cs typeface="Verdana"/>
                <a:sym typeface="Verdana"/>
              </a:rPr>
            </a:br>
            <a:r>
              <a:rPr lang="en" sz="22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4</a:t>
            </a:r>
            <a:br>
              <a:rPr lang="en" sz="2200">
                <a:solidFill>
                  <a:srgbClr val="1F497D"/>
                </a:solidFill>
                <a:highlight>
                  <a:srgbClr val="3F3F3F"/>
                </a:highlight>
                <a:latin typeface="Verdana"/>
                <a:ea typeface="Verdana"/>
                <a:cs typeface="Verdana"/>
                <a:sym typeface="Verdana"/>
              </a:rPr>
            </a:br>
            <a:r>
              <a:rPr lang="en" sz="22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3.2</a:t>
            </a:r>
            <a:br>
              <a:rPr lang="en" sz="2200">
                <a:solidFill>
                  <a:srgbClr val="1F497D"/>
                </a:solidFill>
                <a:highlight>
                  <a:srgbClr val="3F3F3F"/>
                </a:highlight>
                <a:latin typeface="Verdana"/>
                <a:ea typeface="Verdana"/>
                <a:cs typeface="Verdana"/>
                <a:sym typeface="Verdana"/>
              </a:rPr>
            </a:br>
            <a:r>
              <a:rPr lang="en" sz="22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-12</a:t>
            </a:r>
            <a:br>
              <a:rPr lang="en" sz="2200">
                <a:solidFill>
                  <a:srgbClr val="1F497D"/>
                </a:solidFill>
                <a:highlight>
                  <a:srgbClr val="3F3F3F"/>
                </a:highlight>
                <a:latin typeface="Verdana"/>
                <a:ea typeface="Verdana"/>
                <a:cs typeface="Verdana"/>
                <a:sym typeface="Verdana"/>
              </a:rPr>
            </a:br>
            <a:br>
              <a:rPr lang="en" sz="2200">
                <a:solidFill>
                  <a:srgbClr val="1F497D"/>
                </a:solidFill>
                <a:highlight>
                  <a:srgbClr val="3F3F3F"/>
                </a:highlight>
                <a:latin typeface="Verdana"/>
                <a:ea typeface="Verdana"/>
                <a:cs typeface="Verdana"/>
                <a:sym typeface="Verdana"/>
              </a:rPr>
            </a:br>
            <a:r>
              <a:rPr lang="en" sz="22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Stringje</a:t>
            </a:r>
            <a:br>
              <a:rPr lang="en" sz="2200">
                <a:solidFill>
                  <a:srgbClr val="1F497D"/>
                </a:solidFill>
                <a:highlight>
                  <a:srgbClr val="3F3F3F"/>
                </a:highlight>
                <a:latin typeface="Verdana"/>
                <a:ea typeface="Verdana"/>
                <a:cs typeface="Verdana"/>
                <a:sym typeface="Verdana"/>
              </a:rPr>
            </a:br>
            <a:r>
              <a:rPr lang="en" sz="22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"hello world"</a:t>
            </a:r>
            <a:br>
              <a:rPr lang="en" sz="2200">
                <a:solidFill>
                  <a:srgbClr val="1F497D"/>
                </a:solidFill>
                <a:highlight>
                  <a:srgbClr val="3F3F3F"/>
                </a:highlight>
                <a:latin typeface="Verdana"/>
                <a:ea typeface="Verdana"/>
                <a:cs typeface="Verdana"/>
                <a:sym typeface="Verdana"/>
              </a:rPr>
            </a:br>
            <a:r>
              <a:rPr lang="en" sz="22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"23"</a:t>
            </a:r>
            <a:endParaRPr>
              <a:solidFill>
                <a:srgbClr val="1F497D"/>
              </a:solidFill>
            </a:endParaRPr>
          </a:p>
        </p:txBody>
      </p:sp>
      <p:sp>
        <p:nvSpPr>
          <p:cNvPr id="75" name="Google Shape;75;p1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 sz="22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Booleans</a:t>
            </a:r>
            <a:br>
              <a:rPr lang="en" sz="2200">
                <a:solidFill>
                  <a:srgbClr val="1F497D"/>
                </a:solidFill>
                <a:highlight>
                  <a:srgbClr val="3F3F3F"/>
                </a:highlight>
                <a:latin typeface="Verdana"/>
                <a:ea typeface="Verdana"/>
                <a:cs typeface="Verdana"/>
                <a:sym typeface="Verdana"/>
              </a:rPr>
            </a:br>
            <a:r>
              <a:rPr lang="en" sz="22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true</a:t>
            </a:r>
            <a:br>
              <a:rPr lang="en" sz="2200">
                <a:solidFill>
                  <a:srgbClr val="1F497D"/>
                </a:solidFill>
                <a:highlight>
                  <a:srgbClr val="3F3F3F"/>
                </a:highlight>
                <a:latin typeface="Verdana"/>
                <a:ea typeface="Verdana"/>
                <a:cs typeface="Verdana"/>
                <a:sym typeface="Verdana"/>
              </a:rPr>
            </a:br>
            <a:r>
              <a:rPr lang="en" sz="22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false</a:t>
            </a:r>
            <a:br>
              <a:rPr lang="en" sz="2200">
                <a:solidFill>
                  <a:srgbClr val="1F497D"/>
                </a:solidFill>
                <a:highlight>
                  <a:srgbClr val="3F3F3F"/>
                </a:highlight>
                <a:latin typeface="Verdana"/>
                <a:ea typeface="Verdana"/>
                <a:cs typeface="Verdana"/>
                <a:sym typeface="Verdana"/>
              </a:rPr>
            </a:br>
            <a:br>
              <a:rPr lang="en" sz="2200">
                <a:solidFill>
                  <a:srgbClr val="1F497D"/>
                </a:solidFill>
                <a:highlight>
                  <a:srgbClr val="3F3F3F"/>
                </a:highlight>
                <a:latin typeface="Verdana"/>
                <a:ea typeface="Verdana"/>
                <a:cs typeface="Verdana"/>
                <a:sym typeface="Verdana"/>
              </a:rPr>
            </a:br>
            <a:r>
              <a:rPr lang="en" sz="22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//null and undefined</a:t>
            </a:r>
            <a:br>
              <a:rPr lang="en" sz="2200">
                <a:solidFill>
                  <a:srgbClr val="1F497D"/>
                </a:solidFill>
                <a:highlight>
                  <a:srgbClr val="3F3F3F"/>
                </a:highlight>
                <a:latin typeface="Verdana"/>
                <a:ea typeface="Verdana"/>
                <a:cs typeface="Verdana"/>
                <a:sym typeface="Verdana"/>
              </a:rPr>
            </a:br>
            <a:r>
              <a:rPr lang="en" sz="22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null</a:t>
            </a:r>
            <a:br>
              <a:rPr lang="en" sz="2200">
                <a:solidFill>
                  <a:srgbClr val="1F497D"/>
                </a:solidFill>
                <a:highlight>
                  <a:srgbClr val="3F3F3F"/>
                </a:highlight>
                <a:latin typeface="Verdana"/>
                <a:ea typeface="Verdana"/>
                <a:cs typeface="Verdana"/>
                <a:sym typeface="Verdana"/>
              </a:rPr>
            </a:br>
            <a:r>
              <a:rPr lang="en" sz="22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undefined</a:t>
            </a:r>
            <a:endParaRPr>
              <a:solidFill>
                <a:srgbClr val="1F497D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Numrat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1" name="Google Shape;81;p17"/>
          <p:cNvSpPr txBox="1"/>
          <p:nvPr/>
        </p:nvSpPr>
        <p:spPr>
          <a:xfrm>
            <a:off x="1547675" y="1176975"/>
            <a:ext cx="6264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Ne mund të bëjmë pak matematikë</a:t>
            </a:r>
            <a:br>
              <a:rPr b="0" i="0" lang="en" sz="1800" u="none" cap="none" strike="noStrike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0" i="0" lang="en" sz="1800" u="none" cap="none" strike="noStrike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4 + 10   // 14</a:t>
            </a:r>
            <a:br>
              <a:rPr b="0" i="0" lang="en" sz="1800" u="none" cap="none" strike="noStrike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0" i="0" lang="en" sz="1800" u="none" cap="none" strike="noStrike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1 / 5      // 0.2</a:t>
            </a:r>
            <a:br>
              <a:rPr b="0" i="0" lang="en" sz="1800" u="none" cap="none" strike="noStrike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br>
              <a:rPr b="0" i="0" lang="en" sz="1800" u="none" cap="none" strike="noStrike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0" i="0" lang="en" sz="1800" u="none" cap="none" strike="noStrike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Modulo - operatori i mbetur</a:t>
            </a:r>
            <a:br>
              <a:rPr b="0" i="0" lang="en" sz="1800" u="none" cap="none" strike="noStrike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br>
              <a:rPr b="0" i="0" lang="en" sz="1800" u="none" cap="none" strike="noStrike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0" i="0" lang="en" sz="1800" u="none" cap="none" strike="noStrike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10 % 3   //1</a:t>
            </a:r>
            <a:br>
              <a:rPr b="0" i="0" lang="en" sz="1800" u="none" cap="none" strike="noStrike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0" i="0" lang="en" sz="1800" u="none" cap="none" strike="noStrike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24 % 2   //0</a:t>
            </a:r>
            <a:br>
              <a:rPr b="0" i="0" lang="en" sz="1800" u="none" cap="none" strike="noStrike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0" i="0" lang="en" sz="1800" u="none" cap="none" strike="noStrike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15 % 11  //4 </a:t>
            </a:r>
            <a:endParaRPr b="0" i="0" sz="1800" u="none" cap="none" strike="noStrike">
              <a:solidFill>
                <a:srgbClr val="1F497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2040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Stringjet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>
              <a:solidFill>
                <a:srgbClr val="231F2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1290175" y="863550"/>
            <a:ext cx="6659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1F497D"/>
                </a:solidFill>
                <a:latin typeface="Montserrat"/>
                <a:ea typeface="Montserrat"/>
                <a:cs typeface="Montserrat"/>
                <a:sym typeface="Montserrat"/>
              </a:rPr>
              <a:t>Provoni këto shembuj në tastierë të shfletuesit tuaj</a:t>
            </a:r>
            <a:endParaRPr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Single or Double quotes is OK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"hello world"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'hello world'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Concatenation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"Sam" + "Smith"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Strings have a length property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"hello world".length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Access individual characters using [] and index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"hello"[0]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"hello"[4]</a:t>
            </a:r>
            <a:endParaRPr sz="1400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chemeClr val="accent2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879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Ushtrime të shpejta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1437400" y="1256400"/>
            <a:ext cx="561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1.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100 % 3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2.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("blah" + "blah")[2]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3.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"hello".length % "hi\\".length</a:t>
            </a:r>
            <a:endParaRPr sz="1400"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Variablat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" name="Google Shape;99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Kuti që ruajnë vlerat 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Ndjekin këtë model: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1F497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1600"/>
              </a:spcAft>
              <a:buSzPts val="1800"/>
              <a:buNone/>
            </a:pPr>
            <a:r>
              <a:rPr lang="en" sz="2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var variableName = yourValue;</a:t>
            </a:r>
            <a:endParaRPr sz="2400">
              <a:solidFill>
                <a:srgbClr val="1F497D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chemeClr val="accent2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311700" y="2226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Provoni këto shembuj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" name="Google Shape;105;p21"/>
          <p:cNvSpPr txBox="1"/>
          <p:nvPr>
            <p:ph idx="1" type="body"/>
          </p:nvPr>
        </p:nvSpPr>
        <p:spPr>
          <a:xfrm>
            <a:off x="1229550" y="984775"/>
            <a:ext cx="5819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They can store all of the values we learned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var name = "Sam";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var secretNumber = 16;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var isAdorable = true;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Use values of variables by calling the variable name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var nickname = "Ned";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"hello world " + name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var num = 37;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num + 3 + 10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// We can update existing variables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var name = "Robert";</a:t>
            </a:r>
            <a:b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" sz="1400">
                <a:solidFill>
                  <a:srgbClr val="1F497D"/>
                </a:solidFill>
                <a:latin typeface="Verdana"/>
                <a:ea typeface="Verdana"/>
                <a:cs typeface="Verdana"/>
                <a:sym typeface="Verdana"/>
              </a:rPr>
              <a:t>name = "Bob";</a:t>
            </a:r>
            <a:endParaRPr sz="1400">
              <a:solidFill>
                <a:srgbClr val="1F497D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itrovica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